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57" r:id="rId4"/>
    <p:sldId id="258" r:id="rId5"/>
    <p:sldId id="260" r:id="rId6"/>
    <p:sldId id="262" r:id="rId7"/>
    <p:sldId id="261" r:id="rId8"/>
    <p:sldId id="264" r:id="rId9"/>
    <p:sldId id="263" r:id="rId10"/>
    <p:sldId id="268" r:id="rId11"/>
    <p:sldId id="266" r:id="rId12"/>
    <p:sldId id="270" r:id="rId13"/>
    <p:sldId id="265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4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4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1T13:03:2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1T13:03:2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1T13:03:2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1T13:03:2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5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.dev/" TargetMode="External"/><Relationship Id="rId2" Type="http://schemas.openxmlformats.org/officeDocument/2006/relationships/hyperlink" Target="https://flutter.dev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customXml" Target="../ink/ink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hyperlink" Target="https://www.digitalocean.com/community/tutorials/flutter-your-first-flutter-app#step-3-exploring-the-cod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customXml" Target="../ink/ink2.xml"/><Relationship Id="rId3" Type="http://schemas.openxmlformats.org/officeDocument/2006/relationships/image" Target="../media/image3.png"/><Relationship Id="rId7" Type="http://schemas.openxmlformats.org/officeDocument/2006/relationships/image" Target="../media/image16.jpe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11" Type="http://schemas.openxmlformats.org/officeDocument/2006/relationships/customXml" Target="../ink/ink1.xml"/><Relationship Id="rId5" Type="http://schemas.openxmlformats.org/officeDocument/2006/relationships/image" Target="../media/image14.jpeg"/><Relationship Id="rId10" Type="http://schemas.openxmlformats.org/officeDocument/2006/relationships/hyperlink" Target="https://www.amazon.com/Sinix-Codes-Grid-Master/dp/B0C2DWH3VY/ref=mp_s_a_1_1?qid=1697302494&amp;refinements=p_4%3ASinix-Codes&amp;s=mobile-apps&amp;search-type=ss&amp;sr=1-1" TargetMode="External"/><Relationship Id="rId4" Type="http://schemas.openxmlformats.org/officeDocument/2006/relationships/image" Target="../media/image13.jpeg"/><Relationship Id="rId9" Type="http://schemas.openxmlformats.org/officeDocument/2006/relationships/image" Target="../media/image18.jpeg"/><Relationship Id="rId14" Type="http://schemas.openxmlformats.org/officeDocument/2006/relationships/hyperlink" Target="https://play.google.com/store/apps/details?id=com.sinixcode.do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tro-Seminar">
            <a:hlinkClick r:id="" action="ppaction://media"/>
            <a:extLst>
              <a:ext uri="{FF2B5EF4-FFF2-40B4-BE49-F238E27FC236}">
                <a16:creationId xmlns:a16="http://schemas.microsoft.com/office/drawing/2014/main" id="{DFBE53EF-7ADF-8048-BFFF-E2D0505E94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96819"/>
            <a:ext cx="14802523" cy="8326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B7BF675B-F850-BB67-3995-5D27BCF4CB9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pPr marL="0" indent="0">
              <a:lnSpc>
                <a:spcPts val="5468"/>
              </a:lnSpc>
              <a:buNone/>
            </a:pPr>
            <a:endParaRPr lang="en-US" sz="4400" b="1" kern="0" spc="-131" dirty="0">
              <a:solidFill>
                <a:srgbClr val="00B0F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en-US" sz="4400" b="1" kern="0" spc="-131" dirty="0">
                <a:solidFill>
                  <a:srgbClr val="00B0F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</a:t>
            </a:r>
            <a:r>
              <a:rPr lang="en-US" sz="4400" b="1" u="sng" kern="0" spc="-131" dirty="0">
                <a:solidFill>
                  <a:schemeClr val="accent1">
                    <a:lumMod val="20000"/>
                    <a:lumOff val="80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Of Flutter </a:t>
            </a:r>
          </a:p>
          <a:p>
            <a:pPr marL="0" indent="0">
              <a:lnSpc>
                <a:spcPts val="5468"/>
              </a:lnSpc>
              <a:buNone/>
            </a:pPr>
            <a:endParaRPr lang="en-US" sz="4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1BAAE7-9248-FF41-17AF-A319A9E04163}"/>
              </a:ext>
            </a:extLst>
          </p:cNvPr>
          <p:cNvSpPr txBox="1"/>
          <p:nvPr/>
        </p:nvSpPr>
        <p:spPr>
          <a:xfrm>
            <a:off x="1129553" y="2043953"/>
            <a:ext cx="8520056" cy="518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B345F-9E21-3569-B822-299A69A91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028" y="2641002"/>
            <a:ext cx="8315625" cy="4677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8FF8BB-E284-1721-8458-6798B8956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065" y="2817074"/>
            <a:ext cx="3789552" cy="3789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0F5C17-0F25-9F14-4EA5-BA805F923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33" y="6295132"/>
            <a:ext cx="1528869" cy="15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9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153E9AA7-6A52-760B-28ED-3BDAC48B46A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pPr marL="0" indent="0">
              <a:lnSpc>
                <a:spcPts val="5468"/>
              </a:lnSpc>
              <a:buNone/>
            </a:pPr>
            <a:endParaRPr lang="en-US" sz="4400" b="1" kern="0" spc="-131" dirty="0">
              <a:solidFill>
                <a:srgbClr val="00B0F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400" b="1" kern="0" spc="-131" dirty="0">
              <a:solidFill>
                <a:srgbClr val="00B0F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en-US" sz="4400" b="1" kern="0" spc="-131" dirty="0">
                <a:solidFill>
                  <a:srgbClr val="00B0F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	</a:t>
            </a:r>
            <a:r>
              <a:rPr lang="en-US" sz="4400" b="1" u="sng" kern="0" spc="-131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Scope</a:t>
            </a:r>
          </a:p>
          <a:p>
            <a:pPr marL="0" indent="0">
              <a:lnSpc>
                <a:spcPts val="5468"/>
              </a:lnSpc>
              <a:buNone/>
            </a:pPr>
            <a:endParaRPr lang="en-US" sz="4400" b="1" kern="0" spc="-131" dirty="0">
              <a:solidFill>
                <a:srgbClr val="00B0F0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en-US" sz="4400" b="1" kern="0" spc="-131" dirty="0">
                <a:solidFill>
                  <a:srgbClr val="00B0F0"/>
                </a:solidFill>
                <a:latin typeface="Inter" pitchFamily="34" charset="0"/>
                <a:ea typeface="Inter" pitchFamily="34" charset="-122"/>
              </a:rPr>
              <a:t>		</a:t>
            </a:r>
            <a:endParaRPr lang="en-US" sz="4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54137-8AFE-2C53-8B98-56FDCB7748AB}"/>
              </a:ext>
            </a:extLst>
          </p:cNvPr>
          <p:cNvSpPr txBox="1"/>
          <p:nvPr/>
        </p:nvSpPr>
        <p:spPr>
          <a:xfrm>
            <a:off x="2259106" y="2807746"/>
            <a:ext cx="63434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Many top-level companies are using flutter hence can be considered as safe future for long time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2. Developers friendly and liked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3. Frequent updates : hence durable and self improving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4. Google promoting and convincing many companies to switch to flutter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0E220-5A67-ED0E-76D0-7AE3D772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32342" y="2201778"/>
            <a:ext cx="5457318" cy="6358603"/>
          </a:xfrm>
          <a:prstGeom prst="rect">
            <a:avLst/>
          </a:prstGeom>
          <a:ln>
            <a:noFill/>
          </a:ln>
          <a:effectLst>
            <a:outerShdw blurRad="50800" dist="50800" dir="5400000" sx="108000" sy="108000" algn="ctr" rotWithShape="0">
              <a:srgbClr val="000000">
                <a:alpha val="6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AF460D-CB9F-906D-1874-C7A7B42CF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33" y="6295132"/>
            <a:ext cx="1528869" cy="15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63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153E9AA7-6A52-760B-28ED-3BDAC48B46A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pPr marL="0" indent="0">
              <a:lnSpc>
                <a:spcPts val="5468"/>
              </a:lnSpc>
              <a:buNone/>
            </a:pPr>
            <a:endParaRPr lang="en-US" sz="4400" b="1" kern="0" spc="-131" dirty="0">
              <a:solidFill>
                <a:srgbClr val="00B0F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400" b="1" kern="0" spc="-131" dirty="0">
              <a:solidFill>
                <a:srgbClr val="00B0F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en-US" sz="4400" b="1" kern="0" spc="-131" dirty="0">
                <a:solidFill>
                  <a:srgbClr val="00B0F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	</a:t>
            </a:r>
            <a:r>
              <a:rPr lang="en-US" sz="4400" b="1" kern="0" spc="-131" dirty="0">
                <a:solidFill>
                  <a:schemeClr val="accent1">
                    <a:lumMod val="20000"/>
                    <a:lumOff val="80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4400" b="1" kern="0" spc="-131" dirty="0">
              <a:solidFill>
                <a:srgbClr val="00B0F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400" b="1" kern="0" spc="-131" dirty="0">
              <a:solidFill>
                <a:srgbClr val="00B0F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en-US" sz="4400" b="1" kern="0" spc="-131" dirty="0">
                <a:solidFill>
                  <a:srgbClr val="00B0F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	</a:t>
            </a:r>
          </a:p>
          <a:p>
            <a:pPr marL="0" indent="0">
              <a:lnSpc>
                <a:spcPts val="5468"/>
              </a:lnSpc>
              <a:buNone/>
            </a:pPr>
            <a:endParaRPr lang="en-US" sz="4400" b="1" kern="0" spc="-131" dirty="0">
              <a:solidFill>
                <a:srgbClr val="00B0F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en-US" sz="4400" b="1" kern="0" spc="-131" dirty="0">
                <a:solidFill>
                  <a:srgbClr val="00B0F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400" b="1" kern="0" spc="-131" dirty="0">
                <a:solidFill>
                  <a:srgbClr val="00B0F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	</a:t>
            </a:r>
            <a:r>
              <a:rPr lang="en-US" sz="4400" b="1" kern="0" spc="-131" dirty="0">
                <a:solidFill>
                  <a:schemeClr val="accent1">
                    <a:lumMod val="20000"/>
                    <a:lumOff val="80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References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400" b="1" kern="0" spc="-131" dirty="0">
                <a:solidFill>
                  <a:schemeClr val="accent1">
                    <a:lumMod val="20000"/>
                    <a:lumOff val="80000"/>
                  </a:schemeClr>
                </a:solidFill>
                <a:latin typeface="Inter" pitchFamily="34" charset="0"/>
                <a:ea typeface="Inter" pitchFamily="34" charset="-122"/>
              </a:rPr>
              <a:t>		</a:t>
            </a:r>
            <a:endParaRPr lang="en-US" sz="4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B95E1-114C-3037-151A-12710E96F12A}"/>
              </a:ext>
            </a:extLst>
          </p:cNvPr>
          <p:cNvSpPr txBox="1"/>
          <p:nvPr/>
        </p:nvSpPr>
        <p:spPr>
          <a:xfrm>
            <a:off x="1990165" y="2545140"/>
            <a:ext cx="10198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	Flutter is a Single codebase, multi-platform reach, native-like performance—ideal for efficient, expressive app development. With a rich widget library and hot reload feature, developers enjoy rapid iteration and a vibrant community, making Flutter a top choice in the tech landscape.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4FC4B-F507-C1C6-4536-0DAB523F319E}"/>
              </a:ext>
            </a:extLst>
          </p:cNvPr>
          <p:cNvSpPr txBox="1"/>
          <p:nvPr/>
        </p:nvSpPr>
        <p:spPr>
          <a:xfrm>
            <a:off x="2515935" y="5761623"/>
            <a:ext cx="4799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🔗</a:t>
            </a:r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Flutter - Build apps for any screen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IN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🔗 Dart programming language | Dart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B4B4DF-01EB-663A-F6C1-E9116639E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33" y="6295132"/>
            <a:ext cx="1528869" cy="15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66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B5817E19-D0CD-62D3-E662-FACEFA7B0DF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5F79F27D-A18A-3D8E-1E73-0588422E5820}"/>
              </a:ext>
            </a:extLst>
          </p:cNvPr>
          <p:cNvSpPr/>
          <p:nvPr/>
        </p:nvSpPr>
        <p:spPr>
          <a:xfrm>
            <a:off x="0" y="0"/>
            <a:ext cx="14759492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8FE35-EAD5-66D8-AF05-F88FB1DD6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33" y="6295132"/>
            <a:ext cx="1528869" cy="152886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EBAC586-6D07-BA8C-82F9-8BB3848501EA}"/>
              </a:ext>
            </a:extLst>
          </p:cNvPr>
          <p:cNvGrpSpPr/>
          <p:nvPr/>
        </p:nvGrpSpPr>
        <p:grpSpPr>
          <a:xfrm>
            <a:off x="2420534" y="6389831"/>
            <a:ext cx="360" cy="360"/>
            <a:chOff x="2420534" y="6389831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90AD6E6-B1D9-7F71-85D8-EC9EBAD98C49}"/>
                    </a:ext>
                  </a:extLst>
                </p14:cNvPr>
                <p14:cNvContentPartPr/>
                <p14:nvPr/>
              </p14:nvContentPartPr>
              <p14:xfrm>
                <a:off x="2420534" y="6389831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90AD6E6-B1D9-7F71-85D8-EC9EBAD98C4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11534" y="63811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72CD00-8869-7535-5559-A36E12432806}"/>
                    </a:ext>
                  </a:extLst>
                </p14:cNvPr>
                <p14:cNvContentPartPr/>
                <p14:nvPr/>
              </p14:nvContentPartPr>
              <p14:xfrm>
                <a:off x="2420534" y="6389831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72CD00-8869-7535-5559-A36E1243280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11534" y="63811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32D4611-AB51-01E9-4975-14C5B6A95153}"/>
              </a:ext>
            </a:extLst>
          </p:cNvPr>
          <p:cNvSpPr/>
          <p:nvPr/>
        </p:nvSpPr>
        <p:spPr>
          <a:xfrm>
            <a:off x="2604839" y="2233603"/>
            <a:ext cx="554018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</a:t>
            </a:r>
            <a:r>
              <a:rPr lang="en-US" sz="8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9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You</a:t>
            </a:r>
            <a:endParaRPr lang="en-US" sz="8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C1E97F1-4B89-5E69-220D-3742C1458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5467" y="1085034"/>
            <a:ext cx="4876190" cy="4876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74C0B5-4D89-30D7-C855-E0A96B15E8E6}"/>
              </a:ext>
            </a:extLst>
          </p:cNvPr>
          <p:cNvSpPr txBox="1"/>
          <p:nvPr/>
        </p:nvSpPr>
        <p:spPr>
          <a:xfrm>
            <a:off x="9130266" y="5961224"/>
            <a:ext cx="4875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Interested in flutter? : Ask me 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5D2D6-890C-0311-DA28-D65DEC90330E}"/>
              </a:ext>
            </a:extLst>
          </p:cNvPr>
          <p:cNvSpPr txBox="1"/>
          <p:nvPr/>
        </p:nvSpPr>
        <p:spPr>
          <a:xfrm>
            <a:off x="3180086" y="5328980"/>
            <a:ext cx="2770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Guide By -</a:t>
            </a:r>
          </a:p>
          <a:p>
            <a:r>
              <a:rPr lang="en-IN" sz="2000" dirty="0">
                <a:solidFill>
                  <a:schemeClr val="bg1"/>
                </a:solidFill>
              </a:rPr>
              <a:t>U. C. </a:t>
            </a:r>
            <a:r>
              <a:rPr lang="en-IN" sz="2000" dirty="0" err="1">
                <a:solidFill>
                  <a:schemeClr val="bg1"/>
                </a:solidFill>
              </a:rPr>
              <a:t>Khake</a:t>
            </a:r>
            <a:r>
              <a:rPr lang="en-IN" sz="2000" dirty="0">
                <a:solidFill>
                  <a:schemeClr val="bg1"/>
                </a:solidFill>
              </a:rPr>
              <a:t> Ma’am</a:t>
            </a:r>
          </a:p>
        </p:txBody>
      </p:sp>
    </p:spTree>
    <p:extLst>
      <p:ext uri="{BB962C8B-B14F-4D97-AF65-F5344CB8AC3E}">
        <p14:creationId xmlns:p14="http://schemas.microsoft.com/office/powerpoint/2010/main" val="3431975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8D39B444-B9D1-633D-E947-A1B53D1CF571}"/>
              </a:ext>
            </a:extLst>
          </p:cNvPr>
          <p:cNvSpPr/>
          <p:nvPr/>
        </p:nvSpPr>
        <p:spPr>
          <a:xfrm>
            <a:off x="0" y="-1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pPr marL="0" indent="0">
              <a:lnSpc>
                <a:spcPts val="5468"/>
              </a:lnSpc>
              <a:buNone/>
            </a:pPr>
            <a:endParaRPr lang="en-US" sz="4400" b="1" kern="0" spc="-131" dirty="0">
              <a:solidFill>
                <a:srgbClr val="00B0F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en-US" sz="4400" b="1" kern="0" spc="-131" dirty="0">
                <a:solidFill>
                  <a:srgbClr val="00B0F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	</a:t>
            </a:r>
            <a:r>
              <a:rPr lang="en-US" sz="4400" b="1" u="sng" kern="0" spc="-131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 Of Contents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F2F1A-ECEE-5691-680A-30A69D06B6E6}"/>
              </a:ext>
            </a:extLst>
          </p:cNvPr>
          <p:cNvSpPr txBox="1"/>
          <p:nvPr/>
        </p:nvSpPr>
        <p:spPr>
          <a:xfrm>
            <a:off x="2151528" y="1731981"/>
            <a:ext cx="6024283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Introduction To Flutter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Advantages of Flutter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Dart Programming Language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State Management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Code Example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My Experience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Conclusion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Q&amp;A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4BB6DF-7BCA-8395-2357-6D0EE34ED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405" y="1237128"/>
            <a:ext cx="5013894" cy="69924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B86EB6-97CA-F04C-85AE-F58CCB3AE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33" y="6295132"/>
            <a:ext cx="1528869" cy="15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7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684967" y="460162"/>
            <a:ext cx="55831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u="sng" kern="0" spc="-131" dirty="0">
                <a:solidFill>
                  <a:schemeClr val="accent1">
                    <a:lumMod val="20000"/>
                    <a:lumOff val="80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to Flutter</a:t>
            </a:r>
            <a:endParaRPr lang="en-US" sz="4374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Shape 3"/>
          <p:cNvSpPr/>
          <p:nvPr/>
        </p:nvSpPr>
        <p:spPr>
          <a:xfrm>
            <a:off x="754320" y="180736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911302" y="1826799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333142" y="19171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Flutter?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1333142" y="2483913"/>
            <a:ext cx="2905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free and open-source UI software development kit created by Google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6892599" y="170740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0" name="Text 8"/>
          <p:cNvSpPr/>
          <p:nvPr/>
        </p:nvSpPr>
        <p:spPr>
          <a:xfrm>
            <a:off x="7044641" y="1730931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7639263" y="1800226"/>
            <a:ext cx="261544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Why choose Flutter?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7649021" y="2385119"/>
            <a:ext cx="663889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 codebase for both iOS and Android apps, faster development, and hot reload feature for quick testing and bug fixing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833199" y="4162127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1254263" y="4210109"/>
            <a:ext cx="260711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800" dirty="0"/>
          </a:p>
        </p:txBody>
      </p:sp>
      <p:sp>
        <p:nvSpPr>
          <p:cNvPr id="16" name="Text 14"/>
          <p:cNvSpPr/>
          <p:nvPr/>
        </p:nvSpPr>
        <p:spPr>
          <a:xfrm>
            <a:off x="1254263" y="4746308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2000" dirty="0"/>
          </a:p>
        </p:txBody>
      </p:sp>
      <p:pic>
        <p:nvPicPr>
          <p:cNvPr id="17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57819" y="3412509"/>
            <a:ext cx="8481815" cy="51091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7600B0-E6A0-B33C-EBD9-F20E89C26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33" y="6295132"/>
            <a:ext cx="1528869" cy="15288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1257968" y="821829"/>
            <a:ext cx="11702282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u="sng" kern="0" spc="-131" dirty="0">
                <a:solidFill>
                  <a:schemeClr val="accent1">
                    <a:lumMod val="20000"/>
                    <a:lumOff val="80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Advantages of using Flutter</a:t>
            </a:r>
            <a:endParaRPr lang="en-US" sz="4800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1347419" y="2539735"/>
            <a:ext cx="2912609" cy="762863"/>
          </a:xfrm>
          <a:prstGeom prst="rect">
            <a:avLst/>
          </a:prstGeom>
          <a:ln w="381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 anchor="t"/>
          <a:lstStyle/>
          <a:p>
            <a:pPr marL="0" indent="0" algn="ctr">
              <a:buNone/>
            </a:pPr>
            <a:r>
              <a:rPr lang="en-US" sz="3600" b="1" kern="0" spc="-79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Hot Reload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1257968" y="3468013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00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for real-time code updates, making it easier to fix bugs and iterate on designs quickly</a:t>
            </a:r>
          </a:p>
          <a:p>
            <a:pPr marL="0" indent="0">
              <a:lnSpc>
                <a:spcPts val="2799"/>
              </a:lnSpc>
              <a:buNone/>
            </a:pP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419548" y="3105063"/>
            <a:ext cx="3710047" cy="165879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>
              <a:lnSpc>
                <a:spcPts val="3281"/>
              </a:lnSpc>
            </a:pPr>
            <a:r>
              <a:rPr lang="en-US" sz="3600" b="1" i="0" dirty="0">
                <a:solidFill>
                  <a:srgbClr val="7030A0"/>
                </a:solidFill>
                <a:effectLst/>
                <a:latin typeface="Söhne"/>
              </a:rPr>
              <a:t>Rich Set of </a:t>
            </a:r>
          </a:p>
          <a:p>
            <a:pPr algn="ctr">
              <a:lnSpc>
                <a:spcPts val="3281"/>
              </a:lnSpc>
            </a:pPr>
            <a:r>
              <a:rPr lang="en-US" sz="3600" b="1" i="0" dirty="0">
                <a:solidFill>
                  <a:srgbClr val="7030A0"/>
                </a:solidFill>
                <a:effectLst/>
                <a:latin typeface="Söhne"/>
              </a:rPr>
              <a:t>Customizable </a:t>
            </a:r>
          </a:p>
          <a:p>
            <a:pPr algn="ctr">
              <a:lnSpc>
                <a:spcPts val="3281"/>
              </a:lnSpc>
            </a:pPr>
            <a:r>
              <a:rPr lang="en-US" sz="3600" b="1" i="0" dirty="0">
                <a:solidFill>
                  <a:srgbClr val="7030A0"/>
                </a:solidFill>
                <a:effectLst/>
                <a:latin typeface="Söhne"/>
              </a:rPr>
              <a:t>Widgets</a:t>
            </a:r>
            <a:endParaRPr lang="en-US" sz="3600" b="0" i="0" dirty="0">
              <a:solidFill>
                <a:srgbClr val="7030A0"/>
              </a:solidFill>
              <a:effectLst/>
              <a:latin typeface="Söhne"/>
            </a:endParaRPr>
          </a:p>
          <a:p>
            <a:pPr marL="0" indent="0" algn="ctr">
              <a:lnSpc>
                <a:spcPts val="3281"/>
              </a:lnSpc>
              <a:buNone/>
            </a:pP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5400534" y="5130523"/>
            <a:ext cx="38725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/>
            <a:r>
              <a:rPr lang="en-US" sz="2000" b="0" i="0" dirty="0">
                <a:solidFill>
                  <a:srgbClr val="D1D5DB"/>
                </a:solidFill>
                <a:effectLst/>
                <a:latin typeface="Inter"/>
              </a:rPr>
              <a:t>Flutter provides a comprehensive library of pre-built widgets that can be easily customized to create complex and visually appealing user interfaces.</a:t>
            </a:r>
          </a:p>
        </p:txBody>
      </p:sp>
      <p:sp>
        <p:nvSpPr>
          <p:cNvPr id="9" name="Text 7"/>
          <p:cNvSpPr/>
          <p:nvPr/>
        </p:nvSpPr>
        <p:spPr>
          <a:xfrm>
            <a:off x="10533816" y="3720363"/>
            <a:ext cx="3418851" cy="138874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3600" b="1" kern="0" spc="-79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Cross-Platform Capabilities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10533817" y="5406628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00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Flutter offers easy-to-use cross-platform support for iOS and Android, and has the ability to integrate into Web, Desktop or other platforms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E3EF90-53A5-F97D-6794-98D0914C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831" y="0"/>
            <a:ext cx="4084320" cy="4084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75E3CB-4539-6DE1-E0AB-BFD6A7D65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33" y="6295132"/>
            <a:ext cx="1528869" cy="15288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10758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833597" y="690593"/>
            <a:ext cx="72034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u="sng" kern="0" spc="-131" dirty="0">
                <a:solidFill>
                  <a:schemeClr val="accent1">
                    <a:lumMod val="20000"/>
                    <a:lumOff val="80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Dart programming language</a:t>
            </a:r>
            <a:endParaRPr lang="en-US" sz="4374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3417749" y="49723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Dart?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765125" y="5533912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client-optimized language for fast apps on any platform, commonly used to build web, server, and mobile apps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647" y="1891386"/>
            <a:ext cx="4538128" cy="280471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9" name="Text 5"/>
          <p:cNvSpPr/>
          <p:nvPr/>
        </p:nvSpPr>
        <p:spPr>
          <a:xfrm>
            <a:off x="9296400" y="5033598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is Dart used in Flutter?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9373682" y="5711612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Flutter uses Dart language to express the UI of the app and all application logic.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296400" y="4312920"/>
            <a:ext cx="240208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061DC4-4E65-A1C7-5170-76F98B168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33" y="6295132"/>
            <a:ext cx="1528869" cy="15288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8B760F-3EE3-F879-2AE4-EE72FB43A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970" y="1984885"/>
            <a:ext cx="5101052" cy="2668954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300" y="-20928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-59775" y="-20928"/>
            <a:ext cx="14749949" cy="8250528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pPr algn="l"/>
            <a:endParaRPr lang="en-IN" b="1" i="0" dirty="0">
              <a:solidFill>
                <a:srgbClr val="4D5B7C"/>
              </a:solidFill>
              <a:effectLst/>
              <a:latin typeface="Epilogue"/>
            </a:endParaRPr>
          </a:p>
        </p:txBody>
      </p:sp>
      <p:sp>
        <p:nvSpPr>
          <p:cNvPr id="8" name="Text 6"/>
          <p:cNvSpPr/>
          <p:nvPr/>
        </p:nvSpPr>
        <p:spPr>
          <a:xfrm>
            <a:off x="7256621" y="2243165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18" name="Text 16"/>
          <p:cNvSpPr/>
          <p:nvPr/>
        </p:nvSpPr>
        <p:spPr>
          <a:xfrm>
            <a:off x="7233761" y="4900640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19" name="Text 17"/>
          <p:cNvSpPr/>
          <p:nvPr/>
        </p:nvSpPr>
        <p:spPr>
          <a:xfrm>
            <a:off x="8557558" y="4907545"/>
            <a:ext cx="35912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0" name="Text 18"/>
          <p:cNvSpPr/>
          <p:nvPr/>
        </p:nvSpPr>
        <p:spPr>
          <a:xfrm>
            <a:off x="8557558" y="5476902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1FEB05-D28C-8704-13B1-1FA87F028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33" y="6274204"/>
            <a:ext cx="1528869" cy="15288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961FA9B-D822-7414-CDE6-5AD70E9C1C16}"/>
              </a:ext>
            </a:extLst>
          </p:cNvPr>
          <p:cNvSpPr txBox="1"/>
          <p:nvPr/>
        </p:nvSpPr>
        <p:spPr>
          <a:xfrm>
            <a:off x="1882589" y="228599"/>
            <a:ext cx="4991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Epilog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Exploring the Code</a:t>
            </a:r>
            <a:endParaRPr lang="en-IN" sz="3600" b="1" i="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Epilogue"/>
            </a:endParaRPr>
          </a:p>
          <a:p>
            <a:pPr algn="l"/>
            <a:endParaRPr lang="en-IN" sz="3600" b="1" i="0" dirty="0">
              <a:solidFill>
                <a:srgbClr val="00B0F0"/>
              </a:solidFill>
              <a:effectLst/>
              <a:latin typeface="Epilogue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DCCA2F0F-034B-C6F8-5C65-CB3812AF4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081B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FBE42E5-05CE-1CE4-530E-357819299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2827" y="2773379"/>
            <a:ext cx="4667767" cy="3500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025AAB4-5E95-589A-EA08-8E0DB3600B3B}"/>
              </a:ext>
            </a:extLst>
          </p:cNvPr>
          <p:cNvSpPr txBox="1"/>
          <p:nvPr/>
        </p:nvSpPr>
        <p:spPr>
          <a:xfrm>
            <a:off x="10914091" y="1781244"/>
            <a:ext cx="1930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Epilogue"/>
              </a:rPr>
              <a:t>Output</a:t>
            </a:r>
          </a:p>
          <a:p>
            <a:pPr algn="l"/>
            <a:endParaRPr lang="en-IN" sz="3600" b="1" i="0" dirty="0">
              <a:solidFill>
                <a:srgbClr val="00B0F0"/>
              </a:solidFill>
              <a:effectLst/>
              <a:latin typeface="Epilogue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C9B8B04-E541-590E-1DC5-0CD99E7C49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1802" y="935676"/>
            <a:ext cx="6940247" cy="73148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-1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1945719" y="1629727"/>
            <a:ext cx="727674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u="sng" kern="0" spc="-131" dirty="0">
                <a:solidFill>
                  <a:schemeClr val="accent1">
                    <a:lumMod val="20000"/>
                    <a:lumOff val="80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 management in Flutter</a:t>
            </a:r>
            <a:endParaRPr lang="en-US" sz="4374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Shape 3"/>
          <p:cNvSpPr/>
          <p:nvPr/>
        </p:nvSpPr>
        <p:spPr>
          <a:xfrm>
            <a:off x="2037993" y="2923699"/>
            <a:ext cx="3370064" cy="3520916"/>
          </a:xfrm>
          <a:prstGeom prst="roundRect">
            <a:avLst>
              <a:gd name="adj" fmla="val 2967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6" name="Text 4"/>
          <p:cNvSpPr/>
          <p:nvPr/>
        </p:nvSpPr>
        <p:spPr>
          <a:xfrm>
            <a:off x="2273975" y="3159681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4076224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management of application state to make sure the UI reflects the correct state during the application flow.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2923699"/>
            <a:ext cx="3370064" cy="3520916"/>
          </a:xfrm>
          <a:prstGeom prst="roundRect">
            <a:avLst>
              <a:gd name="adj" fmla="val 2967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0" name="Text 8"/>
          <p:cNvSpPr/>
          <p:nvPr/>
        </p:nvSpPr>
        <p:spPr>
          <a:xfrm>
            <a:off x="5866209" y="4076224"/>
            <a:ext cx="28981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 management helps to reduce bugs, improve app stability, and enhance the user experience.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2923699"/>
            <a:ext cx="3370064" cy="3520916"/>
          </a:xfrm>
          <a:prstGeom prst="roundRect">
            <a:avLst>
              <a:gd name="adj" fmla="val 2967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3" name="Text 11"/>
          <p:cNvSpPr/>
          <p:nvPr/>
        </p:nvSpPr>
        <p:spPr>
          <a:xfrm>
            <a:off x="9236273" y="4076224"/>
            <a:ext cx="3356133" cy="21416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Flutter provides various state management techniques and packages like Provider and Bloc, that make it easier to manage state in a clean and efficient manner.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41933E-39C9-834F-F969-CAC14A11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33" y="6295132"/>
            <a:ext cx="1528869" cy="1528869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9D12EFE-CC8A-847D-356D-D495A04C82B8}"/>
              </a:ext>
            </a:extLst>
          </p:cNvPr>
          <p:cNvSpPr/>
          <p:nvPr/>
        </p:nvSpPr>
        <p:spPr>
          <a:xfrm>
            <a:off x="2165029" y="3072254"/>
            <a:ext cx="3115991" cy="89288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800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State Management?</a:t>
            </a:r>
            <a:endParaRPr lang="en-US" sz="28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AE8D0DC-0388-9C88-47AA-DCAA9F1FC8CE}"/>
              </a:ext>
            </a:extLst>
          </p:cNvPr>
          <p:cNvSpPr/>
          <p:nvPr/>
        </p:nvSpPr>
        <p:spPr>
          <a:xfrm>
            <a:off x="5757204" y="3060424"/>
            <a:ext cx="3115991" cy="892885"/>
          </a:xfrm>
          <a:prstGeom prst="round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800" b="1" dirty="0"/>
              <a:t>Why is it important?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16E4314-8545-F78D-0337-06142B1D5F05}"/>
              </a:ext>
            </a:extLst>
          </p:cNvPr>
          <p:cNvSpPr/>
          <p:nvPr/>
        </p:nvSpPr>
        <p:spPr>
          <a:xfrm>
            <a:off x="9349380" y="3060424"/>
            <a:ext cx="3115991" cy="892885"/>
          </a:xfrm>
          <a:prstGeom prst="roundRect">
            <a:avLst/>
          </a:prstGeom>
          <a:solidFill>
            <a:schemeClr val="accent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800" b="1" dirty="0"/>
              <a:t>How is it done in Flutter?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-75304"/>
            <a:ext cx="14630400" cy="831947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022402" y="742040"/>
            <a:ext cx="684383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u="sng" kern="0" spc="-131" dirty="0">
                <a:solidFill>
                  <a:schemeClr val="accent1">
                    <a:lumMod val="20000"/>
                    <a:lumOff val="80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 experience with Flutter</a:t>
            </a:r>
            <a:endParaRPr lang="en-US" sz="4374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402" y="1901381"/>
            <a:ext cx="3644735" cy="225256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Text 5"/>
          <p:cNvSpPr/>
          <p:nvPr/>
        </p:nvSpPr>
        <p:spPr>
          <a:xfrm>
            <a:off x="2550231" y="4287809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I've Created with Flutter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515935" y="5178646"/>
            <a:ext cx="3296007" cy="22329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chemeClr val="bg1"/>
                </a:solidFill>
              </a:rPr>
              <a:t>I’ve created many apps in flutter including :</a:t>
            </a:r>
          </a:p>
          <a:p>
            <a:pPr marL="342900" indent="-342900" algn="l">
              <a:lnSpc>
                <a:spcPts val="2799"/>
              </a:lnSpc>
              <a:buAutoNum type="arabicPeriod"/>
            </a:pPr>
            <a:r>
              <a:rPr lang="en-US" sz="1750" dirty="0">
                <a:solidFill>
                  <a:schemeClr val="bg1"/>
                </a:solidFill>
              </a:rPr>
              <a:t>Grid-Master (Tic-Tac-Toe)</a:t>
            </a:r>
          </a:p>
          <a:p>
            <a:pPr marL="342900" indent="-342900" algn="l">
              <a:lnSpc>
                <a:spcPts val="2799"/>
              </a:lnSpc>
              <a:buAutoNum type="arabicPeriod"/>
            </a:pPr>
            <a:r>
              <a:rPr lang="en-US" sz="1750" dirty="0" err="1">
                <a:solidFill>
                  <a:schemeClr val="bg1"/>
                </a:solidFill>
              </a:rPr>
              <a:t>SinixNotes</a:t>
            </a:r>
            <a:r>
              <a:rPr lang="en-US" sz="1750" dirty="0">
                <a:solidFill>
                  <a:schemeClr val="bg1"/>
                </a:solidFill>
              </a:rPr>
              <a:t> (Note App)</a:t>
            </a:r>
          </a:p>
          <a:p>
            <a:pPr marL="342900" indent="-342900" algn="l">
              <a:lnSpc>
                <a:spcPts val="2799"/>
              </a:lnSpc>
              <a:buAutoNum type="arabicPeriod"/>
            </a:pPr>
            <a:r>
              <a:rPr lang="en-US" sz="1750" dirty="0">
                <a:solidFill>
                  <a:schemeClr val="bg1"/>
                </a:solidFill>
              </a:rPr>
              <a:t>Do It (To-Do List App)</a:t>
            </a:r>
          </a:p>
          <a:p>
            <a:pPr marL="342900" indent="-342900" algn="l">
              <a:lnSpc>
                <a:spcPts val="2799"/>
              </a:lnSpc>
              <a:buAutoNum type="arabicPeriod"/>
            </a:pPr>
            <a:r>
              <a:rPr lang="en-US" sz="1750" dirty="0">
                <a:solidFill>
                  <a:schemeClr val="bg1"/>
                </a:solidFill>
              </a:rPr>
              <a:t>E-Commerce App</a:t>
            </a:r>
          </a:p>
          <a:p>
            <a:pPr marL="342900" indent="-342900" algn="l">
              <a:lnSpc>
                <a:spcPts val="2799"/>
              </a:lnSpc>
              <a:buAutoNum type="arabicPeriod"/>
            </a:pPr>
            <a:r>
              <a:rPr lang="en-US" sz="1750" dirty="0">
                <a:solidFill>
                  <a:schemeClr val="bg1"/>
                </a:solidFill>
              </a:rPr>
              <a:t>Chatty (Social Media App)</a:t>
            </a:r>
          </a:p>
          <a:p>
            <a:pPr marL="342900" indent="-342900" algn="l">
              <a:lnSpc>
                <a:spcPts val="2799"/>
              </a:lnSpc>
              <a:buAutoNum type="arabicPeriod"/>
            </a:pPr>
            <a:endParaRPr lang="en-US" sz="1750" dirty="0">
              <a:solidFill>
                <a:schemeClr val="bg1"/>
              </a:solidFill>
            </a:endParaRPr>
          </a:p>
          <a:p>
            <a:pPr marL="342900" indent="-342900" algn="l">
              <a:lnSpc>
                <a:spcPts val="2799"/>
              </a:lnSpc>
              <a:buAutoNum type="arabicPeriod"/>
            </a:pP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112" y="1883674"/>
            <a:ext cx="3610044" cy="2231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2" name="Text 7"/>
          <p:cNvSpPr/>
          <p:nvPr/>
        </p:nvSpPr>
        <p:spPr>
          <a:xfrm>
            <a:off x="11223968" y="44161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 in Action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10686937" y="4982182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I've contributed to several Flutter apps in the community.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Also got to learn many new things from community and educating </a:t>
            </a:r>
            <a:r>
              <a:rPr lang="en-US" sz="1750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begginers</a:t>
            </a: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with 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856316-1FFF-5C53-F36E-40D9B2B09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33" y="6295132"/>
            <a:ext cx="1528869" cy="15288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5123CB-C6E5-C755-875C-D4DAA2D47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292" y="2599660"/>
            <a:ext cx="3276884" cy="8560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7C9DC8-4EF3-7553-1D35-0FF8D1B48B88}"/>
              </a:ext>
            </a:extLst>
          </p:cNvPr>
          <p:cNvSpPr txBox="1"/>
          <p:nvPr/>
        </p:nvSpPr>
        <p:spPr>
          <a:xfrm>
            <a:off x="6572922" y="4287809"/>
            <a:ext cx="26356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100" b="1" dirty="0">
                <a:solidFill>
                  <a:schemeClr val="bg1"/>
                </a:solidFill>
              </a:rPr>
              <a:t>My Community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13DAFC-2D63-5D5C-7AD7-87A9EE06C01C}"/>
              </a:ext>
            </a:extLst>
          </p:cNvPr>
          <p:cNvSpPr txBox="1"/>
          <p:nvPr/>
        </p:nvSpPr>
        <p:spPr>
          <a:xfrm>
            <a:off x="6788075" y="5178646"/>
            <a:ext cx="27411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 have joined the largest flutter community “HeyFlutter.com” in 2022.</a:t>
            </a:r>
          </a:p>
          <a:p>
            <a:r>
              <a:rPr lang="en-IN" dirty="0">
                <a:solidFill>
                  <a:schemeClr val="bg1"/>
                </a:solidFill>
              </a:rPr>
              <a:t>I have been working with all the community members by open sourcing and solving each others errors.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-75304" y="-16308"/>
            <a:ext cx="14705704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882B33-12E8-CADF-DA79-CB08756E7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33" y="6295132"/>
            <a:ext cx="1528869" cy="1528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6B3A17-E44F-5FAB-72BC-4D3A4CDC1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332" y="2868109"/>
            <a:ext cx="2194368" cy="4876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AE147D-A13F-2E10-EB06-A2A15833C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523" y="2868109"/>
            <a:ext cx="2147726" cy="47727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D447127-D259-3C86-F05F-B69E4D6A7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0330" y="634443"/>
            <a:ext cx="1870152" cy="4131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333383-707A-C81B-0735-361AAA101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1323" y="591413"/>
            <a:ext cx="1878400" cy="41742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85BCB2-A3FC-2BB0-2415-8BABAA919D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3167" y="591413"/>
            <a:ext cx="2147726" cy="43968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727680-6703-19E2-8D91-4879774A82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16" y="591413"/>
            <a:ext cx="1963002" cy="436222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8B21E26-AD8E-6730-68A8-86991713338E}"/>
              </a:ext>
            </a:extLst>
          </p:cNvPr>
          <p:cNvSpPr txBox="1"/>
          <p:nvPr/>
        </p:nvSpPr>
        <p:spPr>
          <a:xfrm>
            <a:off x="755330" y="5094803"/>
            <a:ext cx="4000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solidFill>
                  <a:schemeClr val="bg1"/>
                </a:solidFill>
              </a:rPr>
              <a:t>Grid – Master</a:t>
            </a:r>
          </a:p>
          <a:p>
            <a:endParaRPr lang="en-IN" sz="1600" u="sng" dirty="0">
              <a:solidFill>
                <a:srgbClr val="00B0F0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IN" sz="1600" u="sng" dirty="0">
                <a:solidFill>
                  <a:srgbClr val="00B0F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🔗Grid-Master : Amazon App-Store</a:t>
            </a:r>
            <a:endParaRPr lang="en-IN" sz="1600" u="sng" dirty="0">
              <a:solidFill>
                <a:srgbClr val="00B0F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4EB42F-C6E3-6536-98FF-FB249295E58C}"/>
              </a:ext>
            </a:extLst>
          </p:cNvPr>
          <p:cNvSpPr txBox="1"/>
          <p:nvPr/>
        </p:nvSpPr>
        <p:spPr>
          <a:xfrm>
            <a:off x="6552455" y="1859770"/>
            <a:ext cx="214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solidFill>
                  <a:schemeClr val="bg1"/>
                </a:solidFill>
              </a:rPr>
              <a:t>Do It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979B0D-ED8E-C02C-8F5E-530642F83C34}"/>
              </a:ext>
            </a:extLst>
          </p:cNvPr>
          <p:cNvSpPr txBox="1"/>
          <p:nvPr/>
        </p:nvSpPr>
        <p:spPr>
          <a:xfrm>
            <a:off x="10800678" y="5151873"/>
            <a:ext cx="3195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solidFill>
                  <a:schemeClr val="bg1"/>
                </a:solidFill>
              </a:rPr>
              <a:t>The </a:t>
            </a:r>
            <a:r>
              <a:rPr lang="en-IN" sz="2800" u="sng" dirty="0" err="1">
                <a:solidFill>
                  <a:schemeClr val="bg1"/>
                </a:solidFill>
              </a:rPr>
              <a:t>Dwaag</a:t>
            </a:r>
            <a:r>
              <a:rPr lang="en-IN" sz="2800" u="sng" dirty="0">
                <a:solidFill>
                  <a:schemeClr val="bg1"/>
                </a:solidFill>
              </a:rPr>
              <a:t> App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FE1B14-AA91-0641-D118-A0687FF46E4A}"/>
              </a:ext>
            </a:extLst>
          </p:cNvPr>
          <p:cNvGrpSpPr/>
          <p:nvPr/>
        </p:nvGrpSpPr>
        <p:grpSpPr>
          <a:xfrm>
            <a:off x="2420534" y="6389831"/>
            <a:ext cx="360" cy="360"/>
            <a:chOff x="2420534" y="6389831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BBB4524-6C5E-7FC3-9942-9F1ED1CB4833}"/>
                    </a:ext>
                  </a:extLst>
                </p14:cNvPr>
                <p14:cNvContentPartPr/>
                <p14:nvPr/>
              </p14:nvContentPartPr>
              <p14:xfrm>
                <a:off x="2420534" y="6389831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BBB4524-6C5E-7FC3-9942-9F1ED1CB48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11534" y="63811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01955C-1A45-A157-A696-B18FC8E8D0C6}"/>
                    </a:ext>
                  </a:extLst>
                </p14:cNvPr>
                <p14:cNvContentPartPr/>
                <p14:nvPr/>
              </p14:nvContentPartPr>
              <p14:xfrm>
                <a:off x="2420534" y="6389831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01955C-1A45-A157-A696-B18FC8E8D0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11534" y="63811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24634BF-B04A-D04B-49E9-CBEA6C8C17F8}"/>
              </a:ext>
            </a:extLst>
          </p:cNvPr>
          <p:cNvSpPr txBox="1"/>
          <p:nvPr/>
        </p:nvSpPr>
        <p:spPr>
          <a:xfrm>
            <a:off x="5776857" y="1559859"/>
            <a:ext cx="387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🔗</a:t>
            </a:r>
            <a:r>
              <a:rPr lang="en-US" dirty="0">
                <a:solidFill>
                  <a:srgbClr val="00B0F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 It - Apps on Google Play</a:t>
            </a:r>
            <a:endParaRPr lang="en-IN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2343</TotalTime>
  <Words>563</Words>
  <Application>Microsoft Office PowerPoint</Application>
  <PresentationFormat>Custom</PresentationFormat>
  <Paragraphs>98</Paragraphs>
  <Slides>13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Epilogue</vt:lpstr>
      <vt:lpstr>Inter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Kunal Khairnar</cp:lastModifiedBy>
  <cp:revision>20</cp:revision>
  <dcterms:created xsi:type="dcterms:W3CDTF">2023-09-30T08:29:11Z</dcterms:created>
  <dcterms:modified xsi:type="dcterms:W3CDTF">2023-10-20T15:06:01Z</dcterms:modified>
</cp:coreProperties>
</file>